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  <p:sldMasterId id="2147483678" r:id="rId5"/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4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5" Type="http://schemas.openxmlformats.org/officeDocument/2006/relationships/font" Target="fonts/ProximaNova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6f3e2d2d_2_2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6f3e2d2d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5515ea30f_0_6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5515ea30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5515ea30f_0_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5515ea3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428bc27f4_0_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428bc27f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3fde770eb_0_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3fde770e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6f3e2d2d_2_68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6f3e2d2d_2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3fde770eb_0_3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3fde770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87e90f59_0_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87e90f5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5515ea30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5515ea3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5515ea30f_0_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5515ea30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5515ea30f_0_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5515ea3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5515ea30f_0_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5515ea3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515ea30f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515ea3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5515ea30f_0_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5515ea30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type="title">
  <p:cSld name="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3" type="subTitle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5" type="subTitle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6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8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0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line only">
  <p:cSld name="CUSTO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graphic right">
  <p:cSld name="CUSTOM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left, text right">
  <p:cSld name="CUSTOM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, graphics">
  <p:cSld name="CUSTOM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8"/>
          <p:cNvSpPr txBox="1"/>
          <p:nvPr>
            <p:ph idx="3" type="subTitle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8"/>
          <p:cNvSpPr txBox="1"/>
          <p:nvPr>
            <p:ph idx="4" type="body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, text">
  <p:cSld name="CUSTOM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4968475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9" name="Google Shape;99;p19"/>
          <p:cNvSpPr txBox="1"/>
          <p:nvPr>
            <p:ph idx="2" type="body"/>
          </p:nvPr>
        </p:nvSpPr>
        <p:spPr>
          <a:xfrm>
            <a:off x="4968350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3" type="subTitle"/>
          </p:nvPr>
        </p:nvSpPr>
        <p:spPr>
          <a:xfrm>
            <a:off x="826650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1" name="Google Shape;101;p19"/>
          <p:cNvSpPr txBox="1"/>
          <p:nvPr>
            <p:ph idx="4" type="body"/>
          </p:nvPr>
        </p:nvSpPr>
        <p:spPr>
          <a:xfrm>
            <a:off x="826525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, graphics">
  <p:cSld name="CUSTOM_2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826650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" name="Google Shape;107;p20"/>
          <p:cNvSpPr txBox="1"/>
          <p:nvPr>
            <p:ph idx="2" type="body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0"/>
          <p:cNvSpPr txBox="1"/>
          <p:nvPr>
            <p:ph idx="3" type="subTitle"/>
          </p:nvPr>
        </p:nvSpPr>
        <p:spPr>
          <a:xfrm>
            <a:off x="34676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9" name="Google Shape;109;p20"/>
          <p:cNvSpPr txBox="1"/>
          <p:nvPr>
            <p:ph idx="4" type="body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5" type="subTitle"/>
          </p:nvPr>
        </p:nvSpPr>
        <p:spPr>
          <a:xfrm>
            <a:off x="61087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1" name="Google Shape;111;p20"/>
          <p:cNvSpPr txBox="1"/>
          <p:nvPr>
            <p:ph idx="6" type="body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, text">
  <p:cSld name="CUSTOM_2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7" name="Google Shape;117;p21"/>
          <p:cNvSpPr txBox="1"/>
          <p:nvPr>
            <p:ph idx="2" type="body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" name="Google Shape;118;p21"/>
          <p:cNvSpPr txBox="1"/>
          <p:nvPr>
            <p:ph idx="3" type="subTitle"/>
          </p:nvPr>
        </p:nvSpPr>
        <p:spPr>
          <a:xfrm>
            <a:off x="34676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9" name="Google Shape;119;p21"/>
          <p:cNvSpPr txBox="1"/>
          <p:nvPr>
            <p:ph idx="4" type="body"/>
          </p:nvPr>
        </p:nvSpPr>
        <p:spPr>
          <a:xfrm>
            <a:off x="34676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0" name="Google Shape;120;p21"/>
          <p:cNvSpPr txBox="1"/>
          <p:nvPr>
            <p:ph idx="5" type="subTitle"/>
          </p:nvPr>
        </p:nvSpPr>
        <p:spPr>
          <a:xfrm>
            <a:off x="61087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21" name="Google Shape;121;p21"/>
          <p:cNvSpPr txBox="1"/>
          <p:nvPr>
            <p:ph idx="6" type="body"/>
          </p:nvPr>
        </p:nvSpPr>
        <p:spPr>
          <a:xfrm>
            <a:off x="61087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, graphic bottom">
  <p:cSld name="CUSTOM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8" name="Google Shape;128;p22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aphic top, text bottom">
  <p:cSld name="CUSTOM_3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, logos bottom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37" name="Google Shape;137;p2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 top, text bottom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826650" y="3738063"/>
            <a:ext cx="74907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42" name="Google Shape;142;p2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, logos right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 left, text right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3" name="Google Shape;153;p27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file left, text right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28"/>
          <p:cNvSpPr txBox="1"/>
          <p:nvPr>
            <p:ph idx="2" type="subTitle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58" name="Google Shape;158;p28"/>
          <p:cNvSpPr txBox="1"/>
          <p:nvPr>
            <p:ph idx="3" type="subTitle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59" name="Google Shape;159;p2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0" name="Google Shape;160;p28"/>
          <p:cNvSpPr txBox="1"/>
          <p:nvPr>
            <p:ph idx="4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social_google-01.png" id="165" name="Google Shape;16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linkedin-01.png"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youtube-01.png" id="167" name="Google Shape;1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facebook-01.png" id="168" name="Google Shape;1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twitter-01.png" id="169" name="Google Shape;1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idx="3" type="subTitle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4" type="subTitle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5" type="subTitle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ructur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social_google-01.png"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linkedin-01.png"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youtube-01.png" id="179" name="Google Shape;1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facebook-01.png" id="180" name="Google Shape;1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twitter-01.png" id="181" name="Google Shape;18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idx="3" type="subTitle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5" name="Google Shape;185;p31"/>
          <p:cNvSpPr txBox="1"/>
          <p:nvPr>
            <p:ph idx="4" type="subTitle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6" name="Google Shape;186;p31"/>
          <p:cNvSpPr txBox="1"/>
          <p:nvPr>
            <p:ph idx="5" type="subTitle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social_google-01.png"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linkedin-01.png"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youtube-01.png" id="191" name="Google Shape;1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facebook-01.png" id="192" name="Google Shape;19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ocial_twitter-01.png" id="193" name="Google Shape;19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5" name="Google Shape;195;p32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6" name="Google Shape;196;p32"/>
          <p:cNvSpPr txBox="1"/>
          <p:nvPr>
            <p:ph idx="3" type="subTitle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7" name="Google Shape;197;p32"/>
          <p:cNvSpPr txBox="1"/>
          <p:nvPr>
            <p:ph idx="4" type="subTitle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8" name="Google Shape;198;p32"/>
          <p:cNvSpPr txBox="1"/>
          <p:nvPr>
            <p:ph idx="5" type="subTitle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ructur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" name="Google Shape;39;p10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tur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3" name="Google Shape;43;p11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1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2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arge.png" id="31" name="Google Shape;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2000" y="1505844"/>
            <a:ext cx="1455250" cy="470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3"/>
    <p:sldLayoutId id="2147483655" r:id="rId4"/>
    <p:sldLayoutId id="2147483656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826650" y="1360219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12"/>
          <p:cNvSpPr txBox="1"/>
          <p:nvPr/>
        </p:nvSpPr>
        <p:spPr>
          <a:xfrm>
            <a:off x="413050" y="4733944"/>
            <a:ext cx="76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Webový seminář - UI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_interior_black.png" id="48" name="Google Shape;48;p12"/>
          <p:cNvPicPr preferRelativeResize="0"/>
          <p:nvPr/>
        </p:nvPicPr>
        <p:blipFill rotWithShape="1">
          <a:blip r:embed="rId2">
            <a:alphaModFix/>
          </a:blip>
          <a:srcRect b="386" l="0" r="0" t="39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large.png"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2000" y="1505844"/>
            <a:ext cx="1455250" cy="4705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3"/>
    <p:sldLayoutId id="2147483674" r:id="rId4"/>
    <p:sldLayoutId id="2147483675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ypescriptlang.org/" TargetMode="External"/><Relationship Id="rId4" Type="http://schemas.openxmlformats.org/officeDocument/2006/relationships/hyperlink" Target="https://flow.org/" TargetMode="External"/><Relationship Id="rId5" Type="http://schemas.openxmlformats.org/officeDocument/2006/relationships/hyperlink" Target="https://reasonml.github.io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ackblitz.com/edit/angular-wtcppa" TargetMode="External"/><Relationship Id="rId4" Type="http://schemas.openxmlformats.org/officeDocument/2006/relationships/hyperlink" Target="https://stackblitz.com/edit/react-zhfrw5" TargetMode="External"/><Relationship Id="rId5" Type="http://schemas.openxmlformats.org/officeDocument/2006/relationships/hyperlink" Target="https://stackblitz.com/edit/vue-t17yfx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ools.ietf.org/html/rfc1866" TargetMode="External"/><Relationship Id="rId4" Type="http://schemas.openxmlformats.org/officeDocument/2006/relationships/hyperlink" Target="https://www.w3.org/TR/DOM-Level-2-HTML/html.html" TargetMode="External"/><Relationship Id="rId5" Type="http://schemas.openxmlformats.org/officeDocument/2006/relationships/hyperlink" Target="https://www.w3.org/standards/webdesign/htmlcss" TargetMode="External"/><Relationship Id="rId6" Type="http://schemas.openxmlformats.org/officeDocument/2006/relationships/hyperlink" Target="https://developer.mozilla.org/en-US/docs/Learn/JavaScript/First_steps/What_is_JavaScript" TargetMode="External"/><Relationship Id="rId7" Type="http://schemas.openxmlformats.org/officeDocument/2006/relationships/hyperlink" Target="http://kangax.github.io/compat-table/es6/" TargetMode="External"/><Relationship Id="rId8" Type="http://schemas.openxmlformats.org/officeDocument/2006/relationships/hyperlink" Target="https://medium.com/@TechMagic/reactjs-vs-angular5-vs-vue-js-what-to-choose-in-2018-b91e028fa91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Webové technologie</a:t>
            </a:r>
            <a:endParaRPr/>
          </a:p>
        </p:txBody>
      </p:sp>
      <p:sp>
        <p:nvSpPr>
          <p:cNvPr id="204" name="Google Shape;204;p33"/>
          <p:cNvSpPr txBox="1"/>
          <p:nvPr>
            <p:ph idx="1" type="subTitle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Ing. Karel Hala</a:t>
            </a:r>
            <a:endParaRPr/>
          </a:p>
        </p:txBody>
      </p:sp>
      <p:sp>
        <p:nvSpPr>
          <p:cNvPr id="205" name="Google Shape;205;p33"/>
          <p:cNvSpPr txBox="1"/>
          <p:nvPr>
            <p:ph idx="2" type="subTitle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Moderní knihovny a jak psát webové aplikace</a:t>
            </a:r>
            <a:endParaRPr/>
          </a:p>
        </p:txBody>
      </p:sp>
      <p:sp>
        <p:nvSpPr>
          <p:cNvPr id="277" name="Google Shape;277;p42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Balíčkovací nástroje</a:t>
            </a:r>
            <a:endParaRPr/>
          </a:p>
        </p:txBody>
      </p:sp>
      <p:sp>
        <p:nvSpPr>
          <p:cNvPr id="278" name="Google Shape;278;p42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NPM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Statisíce balíčků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Lepší lock soubor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Automatické spouštění příkazů (npx)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Yarn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Možnost použití pracovního prostoru (workspace)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Lepší mezipaměť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Lepší spouštění úkolů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Bower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Zastavený vývoj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Vydán firmou Twitter v roce 2012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43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Typování v Javascriptu</a:t>
            </a:r>
            <a:endParaRPr/>
          </a:p>
        </p:txBody>
      </p:sp>
      <p:sp>
        <p:nvSpPr>
          <p:cNvPr id="285" name="Google Shape;285;p43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Typescript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https://www.typescriptlang.org/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Flow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https://flow.org/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Reason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https://reasonml.github.io/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44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93" name="Google Shape;293;p44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Angular -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https://stackblitz.com/edit/angular-wtcppa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React -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https://stackblitz.com/edit/react-zhfrw5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Vue -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https://stackblitz.com/edit/vue-t17yfx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45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Zdroje</a:t>
            </a:r>
            <a:endParaRPr/>
          </a:p>
        </p:txBody>
      </p:sp>
      <p:sp>
        <p:nvSpPr>
          <p:cNvPr id="301" name="Google Shape;301;p45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826650" y="1292425"/>
            <a:ext cx="7490700" cy="30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[1]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https://tools.ietf.org/html/rfc1866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[2]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https://www.w3.org/TR/DOM-Level-2-HTML/html.html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[3]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https://www.w3.org/standards/webdesign/htmlcss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[4] </a:t>
            </a:r>
            <a:r>
              <a:rPr lang="en" sz="1200" u="sng">
                <a:solidFill>
                  <a:schemeClr val="hlink"/>
                </a:solidFill>
                <a:hlinkClick r:id="rId6"/>
              </a:rPr>
              <a:t>https://developer.mozilla.org/en-US/docs/Learn/JavaScript/First_steps/What_is_JavaScript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[5] 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http://kangax.github.io/compat-table/es6/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[6] 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https://medium.com/@TechMagic/reactjs-vs-angular5-vs-vue-js-what-to-choose-in-2018-b91e028fa91d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Děkuji za pozornost</a:t>
            </a:r>
            <a:endParaRPr sz="2400"/>
          </a:p>
        </p:txBody>
      </p:sp>
      <p:sp>
        <p:nvSpPr>
          <p:cNvPr id="308" name="Google Shape;308;p46"/>
          <p:cNvSpPr txBox="1"/>
          <p:nvPr>
            <p:ph idx="1" type="subTitle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plus.google.com/+RedHat</a:t>
            </a:r>
            <a:endParaRPr/>
          </a:p>
        </p:txBody>
      </p:sp>
      <p:sp>
        <p:nvSpPr>
          <p:cNvPr id="309" name="Google Shape;309;p46"/>
          <p:cNvSpPr txBox="1"/>
          <p:nvPr>
            <p:ph idx="2" type="subTitle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linkedin.com/company/red-hat</a:t>
            </a:r>
            <a:endParaRPr/>
          </a:p>
        </p:txBody>
      </p:sp>
      <p:sp>
        <p:nvSpPr>
          <p:cNvPr id="310" name="Google Shape;310;p46"/>
          <p:cNvSpPr txBox="1"/>
          <p:nvPr>
            <p:ph idx="3" type="subTitle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youtube.com/user/RedHatVideos</a:t>
            </a:r>
            <a:endParaRPr/>
          </a:p>
        </p:txBody>
      </p:sp>
      <p:sp>
        <p:nvSpPr>
          <p:cNvPr id="311" name="Google Shape;311;p46"/>
          <p:cNvSpPr txBox="1"/>
          <p:nvPr>
            <p:ph idx="4" type="subTitle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facebook.com/redhatinc</a:t>
            </a:r>
            <a:endParaRPr/>
          </a:p>
        </p:txBody>
      </p:sp>
      <p:sp>
        <p:nvSpPr>
          <p:cNvPr id="312" name="Google Shape;312;p46"/>
          <p:cNvSpPr txBox="1"/>
          <p:nvPr>
            <p:ph idx="5" type="subTitle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twitter.com/RedHatNews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Obsah</a:t>
            </a:r>
            <a:endParaRPr/>
          </a:p>
        </p:txBody>
      </p:sp>
      <p:sp>
        <p:nvSpPr>
          <p:cNvPr id="212" name="Google Shape;212;p34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826650" y="1292425"/>
            <a:ext cx="7490700" cy="30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Základní pojmy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 je to webcomponenta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Vývoj JavaScriptu a webových technologií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Zastoupení frameworků a knihoven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Moderní knihovny a jak psát webové aplikace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Typování v JavaScriptu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5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Základní pojmy</a:t>
            </a:r>
            <a:endParaRPr/>
          </a:p>
        </p:txBody>
      </p:sp>
      <p:sp>
        <p:nvSpPr>
          <p:cNvPr id="220" name="Google Shape;220;p35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sz="1800">
                <a:solidFill>
                  <a:srgbClr val="0000FF"/>
                </a:solidFill>
              </a:rPr>
              <a:t>HTML 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Značkovací jazyk určený k přenosu dokumentů, které jsou nezávislé na platformě [1]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sz="1800">
                <a:solidFill>
                  <a:srgbClr val="0000FF"/>
                </a:solidFill>
              </a:rPr>
              <a:t>DOM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Rozhraní pro HTML a XML dokumenty [2]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Zapsán jako strom elementů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sz="1800">
                <a:solidFill>
                  <a:srgbClr val="0000FF"/>
                </a:solidFill>
              </a:rPr>
              <a:t>CSS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Popis prezentace webové stránky [3]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sz="1800">
                <a:solidFill>
                  <a:srgbClr val="0000FF"/>
                </a:solidFill>
              </a:rPr>
              <a:t>JavaScript</a:t>
            </a:r>
            <a:endParaRPr sz="1800">
              <a:solidFill>
                <a:srgbClr val="0000FF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Skriptovací jazyk pro dynamické upravování HTML dokumentů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6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je to webcomponenta</a:t>
            </a:r>
            <a:endParaRPr/>
          </a:p>
        </p:txBody>
      </p:sp>
      <p:sp>
        <p:nvSpPr>
          <p:cNvPr id="228" name="Google Shape;228;p3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Jednodušší psaní webových aplikací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Použití shadow DOMu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Zapouzdřené použití stylů a markupu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HTML šablona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Definování fragmentu markupu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7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Vývoj JavaScriptu a webových technologií</a:t>
            </a:r>
            <a:endParaRPr/>
          </a:p>
        </p:txBody>
      </p:sp>
      <p:sp>
        <p:nvSpPr>
          <p:cNvPr id="236" name="Google Shape;236;p37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ECMA - organizace vytvářející standardy pro technologie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000000"/>
                </a:solidFill>
              </a:rPr>
              <a:t>ES5 (2011) -&gt; ES6 (2015) -&gt; ES 2016+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ES5 podporováno většinou prohlížečů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ES6+ moderní prohlížeče (Chrome, Firefox, Edge) [5]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Konstanty, Arrow funkce, rest a spread, string šablony...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HTML 5 a CSS 3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8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Zastoupení frameworků a knihoven</a:t>
            </a:r>
            <a:endParaRPr/>
          </a:p>
        </p:txBody>
      </p:sp>
      <p:sp>
        <p:nvSpPr>
          <p:cNvPr id="244" name="Google Shape;244;p38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Nejpoužívanější jQuery - základní funkce pokryté v ES6+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Vue.js vs Angular vs React.js [6]</a:t>
            </a:r>
            <a:endParaRPr sz="1800"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Cycle.js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Funkcionální aplikační</a:t>
            </a:r>
            <a:br>
              <a:rPr lang="en" sz="1800">
                <a:solidFill>
                  <a:srgbClr val="000000"/>
                </a:solidFill>
              </a:rPr>
            </a:br>
            <a:r>
              <a:rPr lang="en" sz="1800">
                <a:solidFill>
                  <a:srgbClr val="000000"/>
                </a:solidFill>
              </a:rPr>
              <a:t>rámec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526" y="2053425"/>
            <a:ext cx="4211450" cy="25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9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Moderní knihovny a jak psát webové aplikace</a:t>
            </a:r>
            <a:endParaRPr/>
          </a:p>
        </p:txBody>
      </p:sp>
      <p:sp>
        <p:nvSpPr>
          <p:cNvPr id="253" name="Google Shape;253;p39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Aplikační rámce a knihovny určené pro psaní webcomponent</a:t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Vue.js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Jednoduchý na použití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Nejrychlejší vykreslení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React.js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Nejpoužívanější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Nutnost použití JSX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Možnosti pro výběr jakékoliv technologie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Angular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Velký aplikační rámec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Poměrně náročný na použití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0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Moderní knihovny a jak psát webové aplikace</a:t>
            </a:r>
            <a:endParaRPr/>
          </a:p>
        </p:txBody>
      </p:sp>
      <p:sp>
        <p:nvSpPr>
          <p:cNvPr id="261" name="Google Shape;261;p40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Datové knihovny</a:t>
            </a:r>
            <a:endParaRPr/>
          </a:p>
        </p:txBody>
      </p:sp>
      <p:sp>
        <p:nvSpPr>
          <p:cNvPr id="262" name="Google Shape;262;p40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RxJs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Operace nad asynchroními daty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Redux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Stavový automat - reducery a akce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Lodash, Ramda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Jednodušší řetězení funkcí pro práci s daty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jQuery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Základní animace, komunikace se serverem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Material, Bootstrap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Designové návrhy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1"/>
          <p:cNvSpPr txBox="1"/>
          <p:nvPr>
            <p:ph type="title"/>
          </p:nvPr>
        </p:nvSpPr>
        <p:spPr>
          <a:xfrm>
            <a:off x="7222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Moderní knihovny a jak psát webové aplikace</a:t>
            </a:r>
            <a:endParaRPr/>
          </a:p>
        </p:txBody>
      </p:sp>
      <p:sp>
        <p:nvSpPr>
          <p:cNvPr id="269" name="Google Shape;269;p41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Nástroje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826650" y="1285875"/>
            <a:ext cx="7490700" cy="30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Webpack, Parcel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Vytváření statického obsahu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000000"/>
                </a:solidFill>
              </a:rPr>
              <a:t>Gulp.js, Grunt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Řetězení příkazů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Babel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Transpiler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Saas vs Less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Rozšíření CSS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sing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